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无标题节" id="{EA2CA449-F90B-421C-9E07-F225345F1AE2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9"/>
            <p14:sldId id="264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52407" y="1440575"/>
            <a:ext cx="8001000" cy="2971801"/>
          </a:xfrm>
        </p:spPr>
        <p:txBody>
          <a:bodyPr>
            <a:normAutofit fontScale="90000"/>
          </a:bodyPr>
          <a:lstStyle/>
          <a:p>
            <a:pPr algn="r"/>
            <a:r>
              <a:rPr lang="zh-CN" altLang="en-US" dirty="0">
                <a:latin typeface="+mn-ea"/>
                <a:ea typeface="+mn-ea"/>
              </a:rPr>
              <a:t>第一套全国大学生“广播体操”</a:t>
            </a:r>
            <a:br>
              <a:rPr lang="en-US" altLang="zh-CN" dirty="0">
                <a:latin typeface="+mn-ea"/>
                <a:ea typeface="+mn-ea"/>
              </a:rPr>
            </a:br>
            <a:r>
              <a:rPr lang="en-US" altLang="zh-CN" dirty="0">
                <a:latin typeface="+mn-ea"/>
                <a:ea typeface="+mn-ea"/>
              </a:rPr>
              <a:t>——《</a:t>
            </a:r>
            <a:r>
              <a:rPr lang="zh-CN" altLang="en-US" dirty="0">
                <a:latin typeface="+mn-ea"/>
                <a:ea typeface="+mn-ea"/>
              </a:rPr>
              <a:t>数电起飞</a:t>
            </a:r>
            <a:r>
              <a:rPr lang="en-US" altLang="zh-CN" dirty="0">
                <a:latin typeface="+mn-ea"/>
                <a:ea typeface="+mn-ea"/>
              </a:rPr>
              <a:t>》</a:t>
            </a:r>
            <a:br>
              <a:rPr lang="en-US" altLang="zh-CN" dirty="0">
                <a:latin typeface="+mn-ea"/>
                <a:ea typeface="+mn-ea"/>
              </a:rPr>
            </a:br>
            <a:br>
              <a:rPr lang="zh-CN" altLang="zh-CN" sz="3600" dirty="0"/>
            </a:b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5195" y="4133603"/>
            <a:ext cx="1786805" cy="272439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19384" y="6241774"/>
            <a:ext cx="5955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特此感谢张奕朗大佬的耐心指导！</a:t>
            </a:r>
          </a:p>
        </p:txBody>
      </p:sp>
    </p:spTree>
    <p:extLst>
      <p:ext uri="{BB962C8B-B14F-4D97-AF65-F5344CB8AC3E}">
        <p14:creationId xmlns:p14="http://schemas.microsoft.com/office/powerpoint/2010/main" val="3345073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4212" y="685800"/>
            <a:ext cx="6257362" cy="36152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在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design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栏内选中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Simulation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，下拉框内选择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Behavioral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，进行功能仿真，（或者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Post-Route,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进行时序仿真）点中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hope2.v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文件，在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Processes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栏内双击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Behavioral Check Syntax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，进行语法检查，打钩后说明检查通过，可开始进行仿真，双击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Simulate Behavioral Model</a:t>
            </a:r>
          </a:p>
          <a:p>
            <a:pPr marL="0" indent="0">
              <a:buNone/>
            </a:pP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Console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栏里显示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completed successfully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说明仿真成功，会自动打开</a:t>
            </a:r>
            <a:r>
              <a:rPr lang="en-US" altLang="zh-CN" sz="2400" dirty="0" err="1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Isim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界面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813" y="1121720"/>
            <a:ext cx="3800936" cy="370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464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632" y="1527190"/>
            <a:ext cx="9183635" cy="519961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228" y="2128378"/>
            <a:ext cx="8073224" cy="45984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7514" y="2128378"/>
            <a:ext cx="7807993" cy="471513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27781" y="254442"/>
            <a:ext cx="81262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在右边代码框下栏选择</a:t>
            </a:r>
            <a:r>
              <a:rPr lang="en-US" altLang="zh-CN" sz="24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Default.wcfg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点击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zoom to full view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（左列第三个图标）以调整大小</a:t>
            </a:r>
            <a:b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</a:b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点击变量名并拖动，可改变其位置</a:t>
            </a:r>
          </a:p>
        </p:txBody>
      </p:sp>
    </p:spTree>
    <p:extLst>
      <p:ext uri="{BB962C8B-B14F-4D97-AF65-F5344CB8AC3E}">
        <p14:creationId xmlns:p14="http://schemas.microsoft.com/office/powerpoint/2010/main" val="1113241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72619" y="296187"/>
            <a:ext cx="7004699" cy="1457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观察波形图，确认无误后可点击保存，或不保存也无所谓，直接退出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536" y="1984824"/>
            <a:ext cx="6359782" cy="40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261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7565" y="373711"/>
            <a:ext cx="6298203" cy="233983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回到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ISE14.7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，在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design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栏下，点击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Implementation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，展开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processes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栏中的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User Constraints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endParaRPr lang="en-US" altLang="zh-CN" sz="180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双击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I/O Pin Planning (</a:t>
            </a:r>
            <a:r>
              <a:rPr lang="en-US" altLang="zh-CN" sz="1800" dirty="0" err="1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PlanAhead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)-Pre-Synthesis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打开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planahead14.7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进行管脚分配，展开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Scalar Ports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，在第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列中输入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FPGA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板中的管脚名称（如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N3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E2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F3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G1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P4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,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后面小正方形内会自动打钩（注意查看）保存后退出</a:t>
            </a:r>
            <a:endParaRPr lang="en-US" altLang="zh-CN" sz="180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在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ISE14.7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中双击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Generate Programming File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，生成编程文件（</a:t>
            </a:r>
            <a:r>
              <a:rPr lang="en-US" altLang="zh-CN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.bit</a:t>
            </a:r>
            <a:r>
              <a:rPr lang="zh-CN" altLang="en-US" sz="18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429" y="281857"/>
            <a:ext cx="4283311" cy="571254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51" y="2843056"/>
            <a:ext cx="5357507" cy="401494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606" y="3826909"/>
            <a:ext cx="8808848" cy="30099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6593" y="2752929"/>
            <a:ext cx="580072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640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4212" y="685800"/>
            <a:ext cx="4644872" cy="254901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将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FPGA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板连入电脑，打开板子总开关，打开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Adept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软件，点击第一行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Browse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，打开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hope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项目，打开生成的 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(.bit)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文件，点“是”，点击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Program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，电路就下载到了</a:t>
            </a:r>
            <a:r>
              <a:rPr lang="en-US" altLang="zh-CN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FPGA</a:t>
            </a:r>
            <a:r>
              <a:rPr lang="zh-CN" altLang="en-US" sz="24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板，可通过相应开关控制二极管的亮暗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9266" y="1035795"/>
            <a:ext cx="5206181" cy="495860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777" y="2855405"/>
            <a:ext cx="5982579" cy="372716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61" y="3234813"/>
            <a:ext cx="5713003" cy="342489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4468894" y="2071522"/>
            <a:ext cx="3977408" cy="552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81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7195531" cy="872657"/>
          </a:xfrm>
        </p:spPr>
        <p:txBody>
          <a:bodyPr/>
          <a:lstStyle/>
          <a:p>
            <a:r>
              <a:rPr lang="zh-CN" altLang="zh-CN" dirty="0"/>
              <a:t>打开</a:t>
            </a:r>
            <a:r>
              <a:rPr lang="en-US" altLang="zh-CN" dirty="0"/>
              <a:t>ISE14.7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68" y="1641987"/>
            <a:ext cx="8153051" cy="4955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128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59" y="2576223"/>
            <a:ext cx="6758609" cy="38404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2150" y="962108"/>
            <a:ext cx="76491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点击</a:t>
            </a:r>
            <a:r>
              <a:rPr lang="en-US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New Project,</a:t>
            </a:r>
            <a:r>
              <a:rPr lang="zh-CN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新建项目，命名（例如</a:t>
            </a:r>
            <a:r>
              <a:rPr lang="en-US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hope</a:t>
            </a:r>
            <a:r>
              <a:rPr lang="zh-CN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），点击</a:t>
            </a:r>
            <a:r>
              <a:rPr lang="en-US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Next </a:t>
            </a:r>
            <a:endParaRPr lang="zh-CN" altLang="en-US" sz="4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4880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304" y="2971822"/>
            <a:ext cx="6608138" cy="367726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97280" y="516835"/>
            <a:ext cx="72511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选择和</a:t>
            </a:r>
            <a:r>
              <a:rPr lang="zh-CN" altLang="en-US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所用</a:t>
            </a:r>
            <a:r>
              <a:rPr lang="en-US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FPGA</a:t>
            </a:r>
            <a:r>
              <a:rPr lang="zh-CN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板匹配的参数：</a:t>
            </a:r>
            <a:r>
              <a:rPr lang="en-US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Spartan3E, XC3S100E, CP132, -4,</a:t>
            </a:r>
            <a:br>
              <a:rPr lang="zh-CN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</a:br>
            <a:r>
              <a:rPr lang="zh-CN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点击</a:t>
            </a:r>
            <a:r>
              <a:rPr lang="en-US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next</a:t>
            </a:r>
            <a:r>
              <a:rPr lang="zh-CN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r>
              <a:rPr lang="en-US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finish.</a:t>
            </a:r>
            <a:endParaRPr lang="zh-CN" altLang="en-US" sz="3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5539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35" y="1566358"/>
            <a:ext cx="6080327" cy="5061006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779" y="2530180"/>
            <a:ext cx="4800600" cy="34874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5516" y="612251"/>
            <a:ext cx="95177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点中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xc3s100e-4cp132,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鼠标右键，点击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New Source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，添加文件，点击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Schematic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，命名（例如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hope1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），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next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。。。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3215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4212" y="685801"/>
            <a:ext cx="7616950" cy="12118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tx1"/>
                </a:solidFill>
              </a:rPr>
              <a:t>左边栏中选择</a:t>
            </a:r>
            <a:r>
              <a:rPr lang="en-US" altLang="zh-CN" dirty="0">
                <a:solidFill>
                  <a:schemeClr val="tx1"/>
                </a:solidFill>
              </a:rPr>
              <a:t>symbols</a:t>
            </a:r>
            <a:r>
              <a:rPr lang="zh-CN" altLang="en-US" dirty="0">
                <a:solidFill>
                  <a:schemeClr val="tx1"/>
                </a:solidFill>
              </a:rPr>
              <a:t>，在</a:t>
            </a:r>
            <a:r>
              <a:rPr lang="en-US" altLang="zh-CN" dirty="0">
                <a:solidFill>
                  <a:schemeClr val="tx1"/>
                </a:solidFill>
              </a:rPr>
              <a:t>symbols</a:t>
            </a:r>
            <a:r>
              <a:rPr lang="zh-CN" altLang="en-US" dirty="0">
                <a:solidFill>
                  <a:schemeClr val="tx1"/>
                </a:solidFill>
              </a:rPr>
              <a:t>栏中选择电路元件（例如</a:t>
            </a:r>
            <a:r>
              <a:rPr lang="en-US" altLang="zh-CN" dirty="0">
                <a:solidFill>
                  <a:schemeClr val="tx1"/>
                </a:solidFill>
              </a:rPr>
              <a:t>and2</a:t>
            </a:r>
            <a:r>
              <a:rPr lang="zh-CN" altLang="en-US" dirty="0">
                <a:solidFill>
                  <a:schemeClr val="tx1"/>
                </a:solidFill>
              </a:rPr>
              <a:t>）点击后，可在右边区域放置，连接电路图，添加输入端、输出端，点击左侧栏“</a:t>
            </a:r>
            <a:r>
              <a:rPr lang="en-US" altLang="zh-CN" dirty="0" err="1">
                <a:solidFill>
                  <a:schemeClr val="tx1"/>
                </a:solidFill>
              </a:rPr>
              <a:t>abc</a:t>
            </a:r>
            <a:r>
              <a:rPr lang="zh-CN" altLang="en-US" dirty="0">
                <a:solidFill>
                  <a:schemeClr val="tx1"/>
                </a:solidFill>
              </a:rPr>
              <a:t>”或双击端口更改名称</a:t>
            </a:r>
            <a:r>
              <a:rPr lang="en-US" altLang="zh-CN" dirty="0">
                <a:solidFill>
                  <a:schemeClr val="tx1"/>
                </a:solidFill>
              </a:rPr>
              <a:t>,</a:t>
            </a:r>
            <a:r>
              <a:rPr lang="zh-CN" altLang="en-US" dirty="0">
                <a:solidFill>
                  <a:schemeClr val="tx1"/>
                </a:solidFill>
              </a:rPr>
              <a:t>结束后</a:t>
            </a:r>
            <a:r>
              <a:rPr lang="zh-CN" altLang="en-US" dirty="0">
                <a:solidFill>
                  <a:srgbClr val="FF0000"/>
                </a:solidFill>
              </a:rPr>
              <a:t>注意保存</a:t>
            </a:r>
            <a:r>
              <a:rPr lang="zh-CN" altLang="en-US" dirty="0">
                <a:solidFill>
                  <a:schemeClr val="tx1"/>
                </a:solidFill>
              </a:rPr>
              <a:t>！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99" y="2019347"/>
            <a:ext cx="8865304" cy="4580561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5792" y="2313255"/>
            <a:ext cx="5724246" cy="365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940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2263" y="333954"/>
            <a:ext cx="9758673" cy="12563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（在</a:t>
            </a:r>
            <a:r>
              <a:rPr lang="en-US" altLang="zh-CN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design</a:t>
            </a:r>
            <a:r>
              <a:rPr lang="zh-CN" altLang="en-US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栏下）添加文件，选择</a:t>
            </a:r>
            <a:r>
              <a:rPr lang="en-US" altLang="zh-CN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Verilog Text Fixture,</a:t>
            </a:r>
            <a:r>
              <a:rPr lang="zh-CN" altLang="en-US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命名（如</a:t>
            </a:r>
            <a:r>
              <a:rPr lang="en-US" altLang="zh-CN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hope2</a:t>
            </a:r>
            <a:r>
              <a:rPr lang="zh-CN" altLang="en-US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），</a:t>
            </a:r>
            <a:r>
              <a:rPr lang="en-US" altLang="zh-CN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next</a:t>
            </a:r>
            <a:r>
              <a:rPr lang="zh-CN" altLang="en-US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r>
              <a:rPr lang="en-US" altLang="zh-CN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next</a:t>
            </a:r>
            <a:r>
              <a:rPr lang="zh-CN" altLang="en-US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r>
              <a:rPr lang="en-US" altLang="zh-CN" sz="32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finish</a:t>
            </a:r>
            <a:endParaRPr lang="zh-CN" altLang="en-US" sz="320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64" y="1989714"/>
            <a:ext cx="5089269" cy="369824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534" y="1983398"/>
            <a:ext cx="6074390" cy="401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51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4212" y="429370"/>
            <a:ext cx="8534400" cy="542082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tx1"/>
                </a:solidFill>
              </a:rPr>
              <a:t>用</a:t>
            </a:r>
            <a:r>
              <a:rPr lang="en-US" altLang="zh-CN" dirty="0">
                <a:solidFill>
                  <a:schemeClr val="tx1"/>
                </a:solidFill>
              </a:rPr>
              <a:t>Verilog</a:t>
            </a:r>
            <a:r>
              <a:rPr lang="zh-CN" altLang="en-US" dirty="0">
                <a:solidFill>
                  <a:schemeClr val="tx1"/>
                </a:solidFill>
              </a:rPr>
              <a:t>语言编写测试台文件，（有时会出现输入输出变量名未定义的情况，这时应手动定义：</a:t>
            </a:r>
            <a:r>
              <a:rPr lang="en-US" altLang="zh-CN" dirty="0" err="1">
                <a:solidFill>
                  <a:schemeClr val="tx1"/>
                </a:solidFill>
              </a:rPr>
              <a:t>reg</a:t>
            </a:r>
            <a:r>
              <a:rPr lang="en-US" altLang="zh-CN" dirty="0">
                <a:solidFill>
                  <a:schemeClr val="tx1"/>
                </a:solidFill>
              </a:rPr>
              <a:t> A0…wire B0…</a:t>
            </a:r>
            <a:r>
              <a:rPr lang="zh-CN" altLang="en-US" dirty="0">
                <a:solidFill>
                  <a:schemeClr val="tx1"/>
                </a:solidFill>
              </a:rPr>
              <a:t>）</a:t>
            </a:r>
            <a:endParaRPr lang="en-US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tx1"/>
                </a:solidFill>
              </a:rPr>
              <a:t>在</a:t>
            </a:r>
            <a:r>
              <a:rPr lang="en-US" altLang="zh-CN" dirty="0">
                <a:solidFill>
                  <a:schemeClr val="tx1"/>
                </a:solidFill>
              </a:rPr>
              <a:t>endif</a:t>
            </a:r>
            <a:r>
              <a:rPr lang="zh-CN" altLang="en-US" dirty="0">
                <a:solidFill>
                  <a:schemeClr val="tx1"/>
                </a:solidFill>
              </a:rPr>
              <a:t>下添加代码：</a:t>
            </a:r>
            <a:endParaRPr lang="en-US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 initial</a:t>
            </a:r>
            <a:endParaRPr lang="zh-CN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	  begin</a:t>
            </a:r>
            <a:endParaRPr lang="zh-CN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	  A0=0;A1=0;A2=0;</a:t>
            </a:r>
            <a:endParaRPr lang="zh-CN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	  #400;$stop;</a:t>
            </a:r>
            <a:endParaRPr lang="zh-CN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	 end</a:t>
            </a:r>
            <a:endParaRPr lang="zh-CN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	  always #50 A0=~A0;</a:t>
            </a:r>
            <a:endParaRPr lang="zh-CN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	  always #100 A1=~A1;</a:t>
            </a:r>
            <a:endParaRPr lang="zh-CN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	  always #200 A2=~A2;</a:t>
            </a:r>
            <a:endParaRPr lang="zh-CN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tx1"/>
                </a:solidFill>
              </a:rPr>
              <a:t>注意变量名应与之前端口名对应！</a:t>
            </a:r>
            <a:endParaRPr lang="en-US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tx1"/>
                </a:solidFill>
              </a:rPr>
              <a:t>完成后点击保存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708" y="1689099"/>
            <a:ext cx="6105525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662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06733" y="365760"/>
            <a:ext cx="578855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// Verilog test fixture created from schematic D:\Xilinxproject\xxl\xxl1.sch - Sun Oct 08 23:39:42 2017</a:t>
            </a:r>
            <a:endParaRPr lang="zh-CN" altLang="zh-CN" dirty="0"/>
          </a:p>
          <a:p>
            <a:r>
              <a:rPr lang="en-US" altLang="zh-CN" dirty="0"/>
              <a:t> </a:t>
            </a:r>
            <a:endParaRPr lang="zh-CN" altLang="zh-CN" dirty="0"/>
          </a:p>
          <a:p>
            <a:r>
              <a:rPr lang="en-US" altLang="zh-CN" dirty="0"/>
              <a:t>`timescale 1ns / 1ps</a:t>
            </a:r>
            <a:endParaRPr lang="zh-CN" altLang="zh-CN" dirty="0"/>
          </a:p>
          <a:p>
            <a:r>
              <a:rPr lang="en-US" altLang="zh-CN" dirty="0"/>
              <a:t> </a:t>
            </a:r>
            <a:endParaRPr lang="zh-CN" altLang="zh-CN" dirty="0"/>
          </a:p>
          <a:p>
            <a:r>
              <a:rPr lang="en-US" altLang="zh-CN" dirty="0"/>
              <a:t>module xxl1_xxl1_sch_tb();</a:t>
            </a:r>
            <a:endParaRPr lang="zh-CN" altLang="zh-CN" dirty="0"/>
          </a:p>
          <a:p>
            <a:r>
              <a:rPr lang="en-US" altLang="zh-CN" dirty="0"/>
              <a:t> </a:t>
            </a:r>
            <a:endParaRPr lang="zh-CN" altLang="zh-CN" dirty="0"/>
          </a:p>
          <a:p>
            <a:r>
              <a:rPr lang="en-US" altLang="zh-CN" dirty="0"/>
              <a:t>// Inputs</a:t>
            </a:r>
            <a:endParaRPr lang="zh-CN" altLang="zh-CN" dirty="0"/>
          </a:p>
          <a:p>
            <a:r>
              <a:rPr lang="en-US" altLang="zh-CN" dirty="0"/>
              <a:t>   </a:t>
            </a:r>
            <a:r>
              <a:rPr lang="en-US" altLang="zh-CN" dirty="0" err="1"/>
              <a:t>reg</a:t>
            </a:r>
            <a:r>
              <a:rPr lang="en-US" altLang="zh-CN" dirty="0"/>
              <a:t> A0;</a:t>
            </a:r>
            <a:endParaRPr lang="zh-CN" altLang="zh-CN" dirty="0"/>
          </a:p>
          <a:p>
            <a:r>
              <a:rPr lang="en-US" altLang="zh-CN" dirty="0"/>
              <a:t>   </a:t>
            </a:r>
            <a:r>
              <a:rPr lang="en-US" altLang="zh-CN" dirty="0" err="1"/>
              <a:t>reg</a:t>
            </a:r>
            <a:r>
              <a:rPr lang="en-US" altLang="zh-CN" dirty="0"/>
              <a:t> A1;</a:t>
            </a:r>
            <a:endParaRPr lang="zh-CN" altLang="zh-CN" dirty="0"/>
          </a:p>
          <a:p>
            <a:r>
              <a:rPr lang="en-US" altLang="zh-CN" dirty="0"/>
              <a:t>   </a:t>
            </a:r>
            <a:r>
              <a:rPr lang="en-US" altLang="zh-CN" dirty="0" err="1"/>
              <a:t>reg</a:t>
            </a:r>
            <a:r>
              <a:rPr lang="en-US" altLang="zh-CN" dirty="0"/>
              <a:t> A2;</a:t>
            </a:r>
            <a:endParaRPr lang="zh-CN" altLang="zh-CN" dirty="0"/>
          </a:p>
          <a:p>
            <a:r>
              <a:rPr lang="en-US" altLang="zh-CN" dirty="0"/>
              <a:t> </a:t>
            </a:r>
            <a:endParaRPr lang="zh-CN" altLang="zh-CN" dirty="0"/>
          </a:p>
          <a:p>
            <a:r>
              <a:rPr lang="en-US" altLang="zh-CN" dirty="0"/>
              <a:t>// Output</a:t>
            </a:r>
            <a:endParaRPr lang="zh-CN" altLang="zh-CN" dirty="0"/>
          </a:p>
          <a:p>
            <a:r>
              <a:rPr lang="en-US" altLang="zh-CN" dirty="0"/>
              <a:t>   wire B0;</a:t>
            </a:r>
            <a:endParaRPr lang="zh-CN" altLang="zh-CN" dirty="0"/>
          </a:p>
          <a:p>
            <a:r>
              <a:rPr lang="en-US" altLang="zh-CN" dirty="0"/>
              <a:t>   wire B1;</a:t>
            </a:r>
            <a:endParaRPr lang="zh-CN" altLang="zh-CN" dirty="0"/>
          </a:p>
          <a:p>
            <a:r>
              <a:rPr lang="en-US" altLang="zh-CN" dirty="0"/>
              <a:t> </a:t>
            </a:r>
            <a:endParaRPr lang="zh-CN" altLang="zh-CN" dirty="0"/>
          </a:p>
          <a:p>
            <a:r>
              <a:rPr lang="en-US" altLang="zh-CN" dirty="0"/>
              <a:t>// </a:t>
            </a:r>
            <a:r>
              <a:rPr lang="en-US" altLang="zh-CN" dirty="0" err="1"/>
              <a:t>Bidirs</a:t>
            </a:r>
            <a:endParaRPr lang="zh-CN" altLang="zh-CN" dirty="0"/>
          </a:p>
          <a:p>
            <a:r>
              <a:rPr lang="en-US" altLang="zh-CN" dirty="0"/>
              <a:t> </a:t>
            </a:r>
            <a:endParaRPr lang="zh-CN" altLang="zh-CN" dirty="0"/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679096" y="0"/>
            <a:ext cx="5096786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// Instantiate the UUT</a:t>
            </a:r>
            <a:endParaRPr lang="zh-CN" altLang="zh-CN" dirty="0"/>
          </a:p>
          <a:p>
            <a:r>
              <a:rPr lang="en-US" altLang="zh-CN" dirty="0"/>
              <a:t>   xxl1 UUT (</a:t>
            </a:r>
            <a:endParaRPr lang="zh-CN" altLang="zh-CN" dirty="0"/>
          </a:p>
          <a:p>
            <a:r>
              <a:rPr lang="en-US" altLang="zh-CN" dirty="0"/>
              <a:t>		.A0(A0), </a:t>
            </a:r>
            <a:endParaRPr lang="zh-CN" altLang="zh-CN" dirty="0"/>
          </a:p>
          <a:p>
            <a:r>
              <a:rPr lang="en-US" altLang="zh-CN" dirty="0"/>
              <a:t>		.A1(A1), </a:t>
            </a:r>
            <a:endParaRPr lang="zh-CN" altLang="zh-CN" dirty="0"/>
          </a:p>
          <a:p>
            <a:r>
              <a:rPr lang="en-US" altLang="zh-CN" dirty="0"/>
              <a:t>		.A2(A2), </a:t>
            </a:r>
            <a:endParaRPr lang="zh-CN" altLang="zh-CN" dirty="0"/>
          </a:p>
          <a:p>
            <a:r>
              <a:rPr lang="en-US" altLang="zh-CN" dirty="0"/>
              <a:t>		.B0(B0), </a:t>
            </a:r>
            <a:endParaRPr lang="zh-CN" altLang="zh-CN" dirty="0"/>
          </a:p>
          <a:p>
            <a:r>
              <a:rPr lang="en-US" altLang="zh-CN" dirty="0"/>
              <a:t>		.B1(B1)</a:t>
            </a:r>
            <a:endParaRPr lang="zh-CN" altLang="zh-CN" dirty="0"/>
          </a:p>
          <a:p>
            <a:r>
              <a:rPr lang="en-US" altLang="zh-CN" dirty="0"/>
              <a:t>   );</a:t>
            </a:r>
            <a:endParaRPr lang="zh-CN" altLang="zh-CN" dirty="0"/>
          </a:p>
          <a:p>
            <a:r>
              <a:rPr lang="en-US" altLang="zh-CN" dirty="0"/>
              <a:t>// Initialize Inputs</a:t>
            </a:r>
            <a:endParaRPr lang="zh-CN" altLang="zh-CN" dirty="0"/>
          </a:p>
          <a:p>
            <a:r>
              <a:rPr lang="en-US" altLang="zh-CN" dirty="0"/>
              <a:t>   `ifdef </a:t>
            </a:r>
            <a:r>
              <a:rPr lang="en-US" altLang="zh-CN" dirty="0" err="1"/>
              <a:t>auto_init</a:t>
            </a:r>
            <a:endParaRPr lang="zh-CN" altLang="zh-CN" dirty="0"/>
          </a:p>
          <a:p>
            <a:r>
              <a:rPr lang="en-US" altLang="zh-CN" dirty="0"/>
              <a:t>       initial begin</a:t>
            </a:r>
            <a:endParaRPr lang="zh-CN" altLang="zh-CN" dirty="0"/>
          </a:p>
          <a:p>
            <a:r>
              <a:rPr lang="en-US" altLang="zh-CN" dirty="0"/>
              <a:t>		A0 = 0;</a:t>
            </a:r>
            <a:endParaRPr lang="zh-CN" altLang="zh-CN" dirty="0"/>
          </a:p>
          <a:p>
            <a:r>
              <a:rPr lang="en-US" altLang="zh-CN" dirty="0"/>
              <a:t>		A1 = 0;</a:t>
            </a:r>
            <a:endParaRPr lang="zh-CN" altLang="zh-CN" dirty="0"/>
          </a:p>
          <a:p>
            <a:r>
              <a:rPr lang="en-US" altLang="zh-CN" dirty="0"/>
              <a:t>		A2 = 0;</a:t>
            </a:r>
            <a:endParaRPr lang="zh-CN" altLang="zh-CN" dirty="0"/>
          </a:p>
          <a:p>
            <a:r>
              <a:rPr lang="en-US" altLang="zh-CN" dirty="0"/>
              <a:t>   `endif</a:t>
            </a:r>
            <a:endParaRPr lang="zh-CN" altLang="zh-CN" dirty="0"/>
          </a:p>
          <a:p>
            <a:r>
              <a:rPr lang="en-US" altLang="zh-CN" dirty="0"/>
              <a:t>		initial</a:t>
            </a:r>
            <a:endParaRPr lang="zh-CN" altLang="zh-CN" dirty="0"/>
          </a:p>
          <a:p>
            <a:r>
              <a:rPr lang="en-US" altLang="zh-CN" dirty="0"/>
              <a:t>	  begin</a:t>
            </a:r>
            <a:endParaRPr lang="zh-CN" altLang="zh-CN" dirty="0"/>
          </a:p>
          <a:p>
            <a:r>
              <a:rPr lang="en-US" altLang="zh-CN" dirty="0"/>
              <a:t>	  A0=0;A1=0;A2=0;</a:t>
            </a:r>
            <a:endParaRPr lang="zh-CN" altLang="zh-CN" dirty="0"/>
          </a:p>
          <a:p>
            <a:r>
              <a:rPr lang="en-US" altLang="zh-CN" dirty="0"/>
              <a:t>	  #400;$stop;</a:t>
            </a:r>
            <a:endParaRPr lang="zh-CN" altLang="zh-CN" dirty="0"/>
          </a:p>
          <a:p>
            <a:r>
              <a:rPr lang="en-US" altLang="zh-CN" dirty="0"/>
              <a:t>	 end</a:t>
            </a:r>
            <a:endParaRPr lang="zh-CN" altLang="zh-CN" dirty="0"/>
          </a:p>
          <a:p>
            <a:r>
              <a:rPr lang="en-US" altLang="zh-CN" dirty="0"/>
              <a:t>	  always #50 A0=~A0;</a:t>
            </a:r>
            <a:endParaRPr lang="zh-CN" altLang="zh-CN" dirty="0"/>
          </a:p>
          <a:p>
            <a:r>
              <a:rPr lang="en-US" altLang="zh-CN" dirty="0"/>
              <a:t>	  always #100 A1=~A1;</a:t>
            </a:r>
            <a:endParaRPr lang="zh-CN" altLang="zh-CN" dirty="0"/>
          </a:p>
          <a:p>
            <a:r>
              <a:rPr lang="en-US" altLang="zh-CN" dirty="0"/>
              <a:t>	  always #200 A2=~A2;</a:t>
            </a:r>
            <a:endParaRPr lang="zh-CN" altLang="zh-CN" dirty="0"/>
          </a:p>
          <a:p>
            <a:r>
              <a:rPr lang="en-US" altLang="zh-CN" dirty="0" err="1"/>
              <a:t>endmodule</a:t>
            </a: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886253"/>
      </p:ext>
    </p:extLst>
  </p:cSld>
  <p:clrMapOvr>
    <a:masterClrMapping/>
  </p:clrMapOvr>
</p:sld>
</file>

<file path=ppt/theme/theme1.xml><?xml version="1.0" encoding="utf-8"?>
<a:theme xmlns:a="http://schemas.openxmlformats.org/drawingml/2006/main" name="切片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215</TotalTime>
  <Words>489</Words>
  <Application>Microsoft Office PowerPoint</Application>
  <PresentationFormat>宽屏</PresentationFormat>
  <Paragraphs>69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华文楷体</vt:lpstr>
      <vt:lpstr>幼圆</vt:lpstr>
      <vt:lpstr>Century Gothic</vt:lpstr>
      <vt:lpstr>Times New Roman</vt:lpstr>
      <vt:lpstr>Wingdings 3</vt:lpstr>
      <vt:lpstr>切片</vt:lpstr>
      <vt:lpstr>第一套全国大学生“广播体操” ——《数电起飞》  </vt:lpstr>
      <vt:lpstr>打开ISE14.7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安装ISE14.7，Adept</dc:title>
  <dc:creator>罹人</dc:creator>
  <cp:lastModifiedBy>罹人</cp:lastModifiedBy>
  <cp:revision>22</cp:revision>
  <dcterms:created xsi:type="dcterms:W3CDTF">2017-10-08T16:17:56Z</dcterms:created>
  <dcterms:modified xsi:type="dcterms:W3CDTF">2017-10-09T09:04:00Z</dcterms:modified>
</cp:coreProperties>
</file>

<file path=docProps/thumbnail.jpeg>
</file>